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2" r:id="rId3"/>
    <p:sldId id="266" r:id="rId4"/>
    <p:sldId id="257" r:id="rId5"/>
    <p:sldId id="265" r:id="rId6"/>
    <p:sldId id="258" r:id="rId7"/>
    <p:sldId id="260" r:id="rId8"/>
    <p:sldId id="259" r:id="rId9"/>
    <p:sldId id="261" r:id="rId10"/>
    <p:sldId id="267" r:id="rId11"/>
    <p:sldId id="269" r:id="rId12"/>
    <p:sldId id="268" r:id="rId13"/>
    <p:sldId id="263" r:id="rId14"/>
    <p:sldId id="262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79" autoAdjust="0"/>
    <p:restoredTop sz="94624" autoAdjust="0"/>
  </p:normalViewPr>
  <p:slideViewPr>
    <p:cSldViewPr>
      <p:cViewPr varScale="1">
        <p:scale>
          <a:sx n="54" d="100"/>
          <a:sy n="54" d="100"/>
        </p:scale>
        <p:origin x="1194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80;\&#1056;&#1086;&#1073;&#1086;&#1090;&#1072;%20&#1085;&#1072;&#1076;%20SEAP&#1072;&#1084;&#1080;\&#1055;&#1044;&#1057;&#1045;&#1056;&#1050;%20&#1052;&#1080;&#1082;&#1086;&#1083;&#1072;&#1111;&#1074;\&#1044;&#1083;&#1103;%20&#1087;&#1088;&#1077;&#1079;&#1077;&#1085;&#1090;&#1072;&#1094;&#1110;&#111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80;\&#1056;&#1086;&#1073;&#1086;&#1090;&#1072;%20&#1085;&#1072;&#1076;%20SEAP&#1072;&#1084;&#1080;\&#1055;&#1044;&#1057;&#1045;&#1056;&#1050;%20&#1052;&#1080;&#1082;&#1086;&#1083;&#1072;&#1111;&#1074;\&#1044;&#1083;&#1103;%20&#1087;&#1088;&#1077;&#1079;&#1077;&#1085;&#1090;&#1072;&#1094;&#1110;&#111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80;\&#1056;&#1086;&#1073;&#1086;&#1090;&#1072;%20&#1085;&#1072;&#1076;%20SEAP&#1072;&#1084;&#1080;\&#1055;&#1044;&#1057;&#1045;&#1056;&#1050;%20&#1052;&#1080;&#1082;&#1086;&#1083;&#1072;&#1111;&#1074;\&#1044;&#1083;&#1103;%20&#1087;&#1088;&#1077;&#1079;&#1077;&#1085;&#1090;&#1072;&#1094;&#1110;&#111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80;\&#1056;&#1086;&#1073;&#1086;&#1090;&#1072;%20&#1085;&#1072;&#1076;%20SEAP&#1072;&#1084;&#1080;\&#1055;&#1044;&#1057;&#1045;&#1056;&#1050;%20&#1052;&#1080;&#1082;&#1086;&#1083;&#1072;&#1111;&#1074;\&#1044;&#1083;&#1103;%20&#1087;&#1088;&#1077;&#1079;&#1077;&#1085;&#1090;&#1072;&#1094;&#1110;&#111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06198035042584"/>
          <c:y val="0.11541078769025664"/>
          <c:w val="0.36377954391885786"/>
          <c:h val="0.74566251897937263"/>
        </c:manualLayout>
      </c:layout>
      <c:doughnutChart>
        <c:varyColors val="1"/>
        <c:ser>
          <c:idx val="0"/>
          <c:order val="0"/>
          <c:spPr>
            <a:solidFill>
              <a:srgbClr val="003068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006AB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DDF2-431F-A43D-E3F4636DD2FF}"/>
              </c:ext>
            </c:extLst>
          </c:dPt>
          <c:dPt>
            <c:idx val="1"/>
            <c:bubble3D val="0"/>
            <c:spPr>
              <a:solidFill>
                <a:srgbClr val="FFD5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DDF2-431F-A43D-E3F4636DD2FF}"/>
              </c:ext>
            </c:extLst>
          </c:dPt>
          <c:dPt>
            <c:idx val="2"/>
            <c:bubble3D val="0"/>
            <c:spPr>
              <a:solidFill>
                <a:srgbClr val="97B42A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DDF2-431F-A43D-E3F4636DD2FF}"/>
              </c:ext>
            </c:extLst>
          </c:dPt>
          <c:dPt>
            <c:idx val="3"/>
            <c:bubble3D val="0"/>
            <c:spPr>
              <a:solidFill>
                <a:srgbClr val="DCE6F1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DDF2-431F-A43D-E3F4636DD2FF}"/>
              </c:ext>
            </c:extLst>
          </c:dPt>
          <c:dPt>
            <c:idx val="4"/>
            <c:bubble3D val="0"/>
            <c:spPr>
              <a:solidFill>
                <a:srgbClr val="FCD6B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DDF2-431F-A43D-E3F4636DD2FF}"/>
              </c:ext>
            </c:extLst>
          </c:dPt>
          <c:dLbls>
            <c:dLbl>
              <c:idx val="0"/>
              <c:layout>
                <c:manualLayout>
                  <c:x val="4.263565891472873E-2"/>
                  <c:y val="-0.131334731359550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F2-431F-A43D-E3F4636DD2FF}"/>
                </c:ext>
              </c:extLst>
            </c:dLbl>
            <c:dLbl>
              <c:idx val="1"/>
              <c:layout>
                <c:manualLayout>
                  <c:x val="0.11240310077519389"/>
                  <c:y val="-3.42612342677088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F2-431F-A43D-E3F4636DD2FF}"/>
                </c:ext>
              </c:extLst>
            </c:dLbl>
            <c:dLbl>
              <c:idx val="2"/>
              <c:layout>
                <c:manualLayout>
                  <c:x val="6.9767441860465185E-2"/>
                  <c:y val="0.131334731359550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  <a:r>
                      <a:rPr lang="ru-RU" dirty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F2-431F-A43D-E3F4636DD2FF}"/>
                </c:ext>
              </c:extLst>
            </c:dLbl>
            <c:dLbl>
              <c:idx val="3"/>
              <c:layout>
                <c:manualLayout>
                  <c:x val="-5.3952769477035145E-2"/>
                  <c:y val="9.572316038958633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F2-431F-A43D-E3F4636DD2FF}"/>
                </c:ext>
              </c:extLst>
            </c:dLbl>
            <c:dLbl>
              <c:idx val="4"/>
              <c:layout>
                <c:manualLayout>
                  <c:x val="-0.10046445515611618"/>
                  <c:y val="0.114203977335851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F2-431F-A43D-E3F4636DD2FF}"/>
                </c:ext>
              </c:extLst>
            </c:dLbl>
            <c:dLbl>
              <c:idx val="5"/>
              <c:layout>
                <c:manualLayout>
                  <c:x val="-0.11240319356326427"/>
                  <c:y val="-7.19446292697901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F2-431F-A43D-E3F4636DD2FF}"/>
                </c:ext>
              </c:extLst>
            </c:dLbl>
            <c:dLbl>
              <c:idx val="6"/>
              <c:layout>
                <c:manualLayout>
                  <c:x val="-7.7519379844960927E-3"/>
                  <c:y val="-0.137044937070835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F2-431F-A43D-E3F4636DD2F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'Отчет о смягчении последствий'!$Y$40:$Y$46</c:f>
              <c:strCache>
                <c:ptCount val="5"/>
                <c:pt idx="0">
                  <c:v>Муниципальный</c:v>
                </c:pt>
                <c:pt idx="1">
                  <c:v>Третичный</c:v>
                </c:pt>
                <c:pt idx="2">
                  <c:v>Жилищный</c:v>
                </c:pt>
                <c:pt idx="3">
                  <c:v>Общественное освещение</c:v>
                </c:pt>
                <c:pt idx="4">
                  <c:v>Транспорт</c:v>
                </c:pt>
              </c:strCache>
            </c:strRef>
          </c:cat>
          <c:val>
            <c:numRef>
              <c:f>'Отчет о смягчении последствий'!$Z$40:$Z$46</c:f>
              <c:numCache>
                <c:formatCode>0</c:formatCode>
                <c:ptCount val="5"/>
                <c:pt idx="0">
                  <c:v>143156.93460799998</c:v>
                </c:pt>
                <c:pt idx="1">
                  <c:v>441150.46646199998</c:v>
                </c:pt>
                <c:pt idx="2">
                  <c:v>2361714.1579259997</c:v>
                </c:pt>
                <c:pt idx="3">
                  <c:v>8517</c:v>
                </c:pt>
                <c:pt idx="4">
                  <c:v>1273223.849262604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DF2-431F-A43D-E3F4636DD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350181933810068"/>
          <c:y val="0.17989204903158909"/>
          <c:w val="0.23569794050343251"/>
          <c:h val="0.679443950672147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1" i="0" u="none" strike="noStrike" baseline="0">
              <a:solidFill>
                <a:srgbClr val="0033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8F8F8"/>
    </a:solidFill>
    <a:ln w="3175">
      <a:solidFill>
        <a:srgbClr val="99CC00"/>
      </a:solidFill>
      <a:prstDash val="lgDash"/>
    </a:ln>
  </c:spPr>
  <c:txPr>
    <a:bodyPr/>
    <a:lstStyle/>
    <a:p>
      <a:pPr>
        <a:defRPr sz="1000" b="0" i="0" u="none" strike="noStrike" baseline="0">
          <a:solidFill>
            <a:srgbClr val="0033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003068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006AB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11F7-4870-9FEA-FA290282B76C}"/>
              </c:ext>
            </c:extLst>
          </c:dPt>
          <c:dPt>
            <c:idx val="1"/>
            <c:bubble3D val="0"/>
            <c:spPr>
              <a:solidFill>
                <a:srgbClr val="FFD5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11F7-4870-9FEA-FA290282B76C}"/>
              </c:ext>
            </c:extLst>
          </c:dPt>
          <c:dPt>
            <c:idx val="2"/>
            <c:bubble3D val="0"/>
            <c:spPr>
              <a:solidFill>
                <a:srgbClr val="97B42A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11F7-4870-9FEA-FA290282B76C}"/>
              </c:ext>
            </c:extLst>
          </c:dPt>
          <c:dPt>
            <c:idx val="3"/>
            <c:bubble3D val="0"/>
            <c:spPr>
              <a:solidFill>
                <a:srgbClr val="DCE6F1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11F7-4870-9FEA-FA290282B76C}"/>
              </c:ext>
            </c:extLst>
          </c:dPt>
          <c:dPt>
            <c:idx val="4"/>
            <c:bubble3D val="0"/>
            <c:spPr>
              <a:solidFill>
                <a:srgbClr val="FCD6B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11F7-4870-9FEA-FA290282B76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11F7-4870-9FEA-FA290282B76C}"/>
              </c:ext>
            </c:extLst>
          </c:dPt>
          <c:dLbls>
            <c:dLbl>
              <c:idx val="0"/>
              <c:layout>
                <c:manualLayout>
                  <c:x val="3.9747064137308039E-2"/>
                  <c:y val="-0.130774785761710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F7-4870-9FEA-FA290282B76C}"/>
                </c:ext>
              </c:extLst>
            </c:dLbl>
            <c:dLbl>
              <c:idx val="1"/>
              <c:layout>
                <c:manualLayout>
                  <c:x val="0.11201445347786805"/>
                  <c:y val="5.2119783537480514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F7-4870-9FEA-FA290282B76C}"/>
                </c:ext>
              </c:extLst>
            </c:dLbl>
            <c:dLbl>
              <c:idx val="2"/>
              <c:layout>
                <c:manualLayout>
                  <c:x val="6.5040650406504072E-2"/>
                  <c:y val="0.136460646012219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ru-RU" dirty="0"/>
                      <a:t>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F7-4870-9FEA-FA290282B76C}"/>
                </c:ext>
              </c:extLst>
            </c:dLbl>
            <c:dLbl>
              <c:idx val="3"/>
              <c:layout>
                <c:manualLayout>
                  <c:x val="-3.2520325203252036E-2"/>
                  <c:y val="0.153518226763747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F7-4870-9FEA-FA290282B76C}"/>
                </c:ext>
              </c:extLst>
            </c:dLbl>
            <c:dLbl>
              <c:idx val="4"/>
              <c:layout>
                <c:manualLayout>
                  <c:x val="-8.4823703066677747E-2"/>
                  <c:y val="4.96273562196792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F7-4870-9FEA-FA290282B76C}"/>
                </c:ext>
              </c:extLst>
            </c:dLbl>
            <c:dLbl>
              <c:idx val="5"/>
              <c:layout>
                <c:manualLayout>
                  <c:x val="-7.8793645144155891E-2"/>
                  <c:y val="-7.960226641484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F7-4870-9FEA-FA290282B76C}"/>
                </c:ext>
              </c:extLst>
            </c:dLbl>
            <c:dLbl>
              <c:idx val="6"/>
              <c:layout>
                <c:manualLayout>
                  <c:x val="1.4472524016638106E-2"/>
                  <c:y val="-0.158279166132087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F7-4870-9FEA-FA290282B76C}"/>
                </c:ext>
              </c:extLst>
            </c:dLbl>
            <c:dLbl>
              <c:idx val="7"/>
              <c:layout>
                <c:manualLayout>
                  <c:x val="-6.5040650406504072E-2"/>
                  <c:y val="-0.153518226763747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F7-4870-9FEA-FA290282B76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'Отчет о смягчении последствий'!$Y$20:$Y$27</c:f>
              <c:strCache>
                <c:ptCount val="6"/>
                <c:pt idx="0">
                  <c:v>Муниципальный</c:v>
                </c:pt>
                <c:pt idx="1">
                  <c:v>Третичный</c:v>
                </c:pt>
                <c:pt idx="2">
                  <c:v>Жилищный</c:v>
                </c:pt>
                <c:pt idx="3">
                  <c:v>Общественное освещение</c:v>
                </c:pt>
                <c:pt idx="4">
                  <c:v>Транспорт</c:v>
                </c:pt>
                <c:pt idx="5">
                  <c:v>Неэнергетические сектора (полигон ТБО)</c:v>
                </c:pt>
              </c:strCache>
            </c:strRef>
          </c:cat>
          <c:val>
            <c:numRef>
              <c:f>'Отчет о смягчении последствий'!$Z$20:$Z$27</c:f>
              <c:numCache>
                <c:formatCode>0</c:formatCode>
                <c:ptCount val="6"/>
                <c:pt idx="0">
                  <c:v>45472.368033835322</c:v>
                </c:pt>
                <c:pt idx="1">
                  <c:v>188743.59552566329</c:v>
                </c:pt>
                <c:pt idx="2">
                  <c:v>734660.47721552302</c:v>
                </c:pt>
                <c:pt idx="3">
                  <c:v>5646.7710000000006</c:v>
                </c:pt>
                <c:pt idx="4">
                  <c:v>339401.97754403367</c:v>
                </c:pt>
                <c:pt idx="5">
                  <c:v>247924.33859999999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1F7-4870-9FEA-FA290282B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28935967248296"/>
          <c:y val="9.7512313446654092E-2"/>
          <c:w val="0.28411010518556529"/>
          <c:h val="0.7968127490039840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1" i="0" u="none" strike="noStrike" baseline="0">
              <a:solidFill>
                <a:srgbClr val="0033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8F8F8"/>
    </a:solidFill>
    <a:ln w="3175">
      <a:solidFill>
        <a:srgbClr val="99CC00"/>
      </a:solidFill>
      <a:prstDash val="lgDash"/>
    </a:ln>
  </c:spPr>
  <c:txPr>
    <a:bodyPr/>
    <a:lstStyle/>
    <a:p>
      <a:pPr>
        <a:defRPr sz="1000" b="0" i="0" u="none" strike="noStrike" baseline="0">
          <a:solidFill>
            <a:srgbClr val="0033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003068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006AB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04B1-4CE6-8D57-9F04A3CA1BF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4B1-4CE6-8D57-9F04A3CA1BFC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04B1-4CE6-8D57-9F04A3CA1BFC}"/>
              </c:ext>
            </c:extLst>
          </c:dPt>
          <c:dLbls>
            <c:dLbl>
              <c:idx val="0"/>
              <c:layout>
                <c:manualLayout>
                  <c:x val="9.9322340501529258E-2"/>
                  <c:y val="9.06717698621043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B1-4CE6-8D57-9F04A3CA1BFC}"/>
                </c:ext>
              </c:extLst>
            </c:dLbl>
            <c:dLbl>
              <c:idx val="1"/>
              <c:layout>
                <c:manualLayout>
                  <c:x val="-9.3352680793255344E-2"/>
                  <c:y val="7.54253605805497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B1-4CE6-8D57-9F04A3CA1BFC}"/>
                </c:ext>
              </c:extLst>
            </c:dLbl>
            <c:dLbl>
              <c:idx val="2"/>
              <c:layout>
                <c:manualLayout>
                  <c:x val="-1.0840108401084025E-2"/>
                  <c:y val="-0.142146506262728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B1-4CE6-8D57-9F04A3CA1BFC}"/>
                </c:ext>
              </c:extLst>
            </c:dLbl>
            <c:dLbl>
              <c:idx val="3"/>
              <c:layout>
                <c:manualLayout>
                  <c:x val="-8.6720867208672253E-2"/>
                  <c:y val="-0.142146506262728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B1-4CE6-8D57-9F04A3CA1BFC}"/>
                </c:ext>
              </c:extLst>
            </c:dLbl>
            <c:dLbl>
              <c:idx val="4"/>
              <c:layout>
                <c:manualLayout>
                  <c:x val="-7.58807588075881E-2"/>
                  <c:y val="0.113717205010183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B1-4CE6-8D57-9F04A3CA1BFC}"/>
                </c:ext>
              </c:extLst>
            </c:dLbl>
            <c:dLbl>
              <c:idx val="5"/>
              <c:layout>
                <c:manualLayout>
                  <c:x val="-0.1084010840108401"/>
                  <c:y val="-4.54868820040732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B1-4CE6-8D57-9F04A3CA1BFC}"/>
                </c:ext>
              </c:extLst>
            </c:dLbl>
            <c:dLbl>
              <c:idx val="6"/>
              <c:layout>
                <c:manualLayout>
                  <c:x val="-3.6133694670280052E-3"/>
                  <c:y val="-0.142146506262728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B1-4CE6-8D57-9F04A3CA1BF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'Отчет о смягчении последствий'!$Y$29:$Y$32</c:f>
              <c:strCache>
                <c:ptCount val="3"/>
                <c:pt idx="0">
                  <c:v>Стационарные (здания, оборудование, котельные и др. объекты)</c:v>
                </c:pt>
                <c:pt idx="1">
                  <c:v>Нестационарные (транспорт)</c:v>
                </c:pt>
                <c:pt idx="2">
                  <c:v>Неэнергетические сектора (полигон ТБО)</c:v>
                </c:pt>
              </c:strCache>
            </c:strRef>
          </c:cat>
          <c:val>
            <c:numRef>
              <c:f>'Отчет о смягчении последствий'!$Z$29:$Z$32</c:f>
              <c:numCache>
                <c:formatCode>0</c:formatCode>
                <c:ptCount val="3"/>
                <c:pt idx="0">
                  <c:v>974523.21177502163</c:v>
                </c:pt>
                <c:pt idx="1">
                  <c:v>339401.97754403367</c:v>
                </c:pt>
                <c:pt idx="2">
                  <c:v>247924.33859999999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B1-4CE6-8D57-9F04A3CA1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227812986791288"/>
          <c:y val="0.1394422310756972"/>
          <c:w val="0.34417429528625998"/>
          <c:h val="0.812749003984063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1" i="0" u="none" strike="noStrike" baseline="0">
              <a:solidFill>
                <a:srgbClr val="0033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8F8F8"/>
    </a:solidFill>
    <a:ln w="3175">
      <a:solidFill>
        <a:srgbClr val="99CC00"/>
      </a:solidFill>
      <a:prstDash val="lgDash"/>
    </a:ln>
  </c:spPr>
  <c:txPr>
    <a:bodyPr/>
    <a:lstStyle/>
    <a:p>
      <a:pPr>
        <a:defRPr sz="1000" b="0" i="0" u="none" strike="noStrike" baseline="0">
          <a:solidFill>
            <a:srgbClr val="0033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4269402456078"/>
          <c:y val="0.12812247808428817"/>
          <c:w val="0.40445083050750041"/>
          <c:h val="0.7437550438314241"/>
        </c:manualLayout>
      </c:layout>
      <c:doughnutChart>
        <c:varyColors val="1"/>
        <c:ser>
          <c:idx val="0"/>
          <c:order val="0"/>
          <c:spPr>
            <a:solidFill>
              <a:srgbClr val="003068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006AB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827-44FA-BE80-539F0CEBFD23}"/>
              </c:ext>
            </c:extLst>
          </c:dPt>
          <c:dPt>
            <c:idx val="1"/>
            <c:bubble3D val="0"/>
            <c:spPr>
              <a:solidFill>
                <a:srgbClr val="FFD5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A827-44FA-BE80-539F0CEBFD23}"/>
              </c:ext>
            </c:extLst>
          </c:dPt>
          <c:dPt>
            <c:idx val="2"/>
            <c:bubble3D val="0"/>
            <c:spPr>
              <a:solidFill>
                <a:srgbClr val="97B42A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A827-44FA-BE80-539F0CEBFD23}"/>
              </c:ext>
            </c:extLst>
          </c:dPt>
          <c:dPt>
            <c:idx val="3"/>
            <c:bubble3D val="0"/>
            <c:spPr>
              <a:solidFill>
                <a:srgbClr val="DCE6F1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A827-44FA-BE80-539F0CEBFD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A827-44FA-BE80-539F0CEBFD23}"/>
              </c:ext>
            </c:extLst>
          </c:dPt>
          <c:dPt>
            <c:idx val="5"/>
            <c:bubble3D val="0"/>
            <c:spPr>
              <a:solidFill>
                <a:srgbClr val="FCD6B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A-A827-44FA-BE80-539F0CEBFD23}"/>
              </c:ext>
            </c:extLst>
          </c:dPt>
          <c:dPt>
            <c:idx val="6"/>
            <c:bubble3D val="0"/>
            <c:spPr>
              <a:solidFill>
                <a:srgbClr val="93A9D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C-A827-44FA-BE80-539F0CEBFD23}"/>
              </c:ext>
            </c:extLst>
          </c:dPt>
          <c:dPt>
            <c:idx val="7"/>
            <c:bubble3D val="0"/>
            <c:spPr>
              <a:solidFill>
                <a:srgbClr val="D29392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E-A827-44FA-BE80-539F0CEBFD23}"/>
              </c:ext>
            </c:extLst>
          </c:dPt>
          <c:dLbls>
            <c:dLbl>
              <c:idx val="0"/>
              <c:layout>
                <c:manualLayout>
                  <c:x val="9.7481722177091799E-3"/>
                  <c:y val="-0.142173585250114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27-44FA-BE80-539F0CEBFD23}"/>
                </c:ext>
              </c:extLst>
            </c:dLbl>
            <c:dLbl>
              <c:idx val="1"/>
              <c:layout>
                <c:manualLayout>
                  <c:x val="4.2242079610073105E-2"/>
                  <c:y val="-0.136705370432802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27-44FA-BE80-539F0CEBFD23}"/>
                </c:ext>
              </c:extLst>
            </c:dLbl>
            <c:dLbl>
              <c:idx val="2"/>
              <c:layout>
                <c:manualLayout>
                  <c:x val="6.1738424045491569E-2"/>
                  <c:y val="-0.125768940798178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27-44FA-BE80-539F0CEBFD23}"/>
                </c:ext>
              </c:extLst>
            </c:dLbl>
            <c:dLbl>
              <c:idx val="3"/>
              <c:layout>
                <c:manualLayout>
                  <c:x val="6.5690082526899535E-2"/>
                  <c:y val="0.101606027694814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27-44FA-BE80-539F0CEBFD23}"/>
                </c:ext>
              </c:extLst>
            </c:dLbl>
            <c:dLbl>
              <c:idx val="4"/>
              <c:layout>
                <c:manualLayout>
                  <c:x val="9.6545076401485297E-2"/>
                  <c:y val="0.107521495157932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27-44FA-BE80-539F0CEBFD23}"/>
                </c:ext>
              </c:extLst>
            </c:dLbl>
            <c:dLbl>
              <c:idx val="5"/>
              <c:layout>
                <c:manualLayout>
                  <c:x val="-4.8448703216554763E-2"/>
                  <c:y val="0.136705131686125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27-44FA-BE80-539F0CEBFD23}"/>
                </c:ext>
              </c:extLst>
            </c:dLbl>
            <c:dLbl>
              <c:idx val="6"/>
              <c:layout>
                <c:manualLayout>
                  <c:x val="-6.2646131492226892E-2"/>
                  <c:y val="0.102501131324101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27-44FA-BE80-539F0CEBFD23}"/>
                </c:ext>
              </c:extLst>
            </c:dLbl>
            <c:dLbl>
              <c:idx val="7"/>
              <c:layout>
                <c:manualLayout>
                  <c:x val="-8.448415922014621E-2"/>
                  <c:y val="1.09364296346242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27-44FA-BE80-539F0CEBFD23}"/>
                </c:ext>
              </c:extLst>
            </c:dLbl>
            <c:dLbl>
              <c:idx val="8"/>
              <c:layout>
                <c:manualLayout>
                  <c:x val="-6.4987814784727871E-2"/>
                  <c:y val="-0.103896081528930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827-44FA-BE80-539F0CEBFD2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'Отчет о смягчении последствий'!$AN$112:$AN$120</c:f>
              <c:strCache>
                <c:ptCount val="8"/>
                <c:pt idx="0">
                  <c:v>Муниципальный</c:v>
                </c:pt>
                <c:pt idx="1">
                  <c:v>Третичный</c:v>
                </c:pt>
                <c:pt idx="2">
                  <c:v>Жилищный</c:v>
                </c:pt>
                <c:pt idx="3">
                  <c:v>Общественное освещение</c:v>
                </c:pt>
                <c:pt idx="4">
                  <c:v>Транспорт</c:v>
                </c:pt>
                <c:pt idx="5">
                  <c:v>Местное производство электроэнергии</c:v>
                </c:pt>
                <c:pt idx="6">
                  <c:v>Местное производство тепла/холода</c:v>
                </c:pt>
                <c:pt idx="7">
                  <c:v>Другое</c:v>
                </c:pt>
              </c:strCache>
            </c:strRef>
          </c:cat>
          <c:val>
            <c:numRef>
              <c:f>'Отчет о смягчении последствий'!$AP$112:$AP$120</c:f>
              <c:numCache>
                <c:formatCode>General</c:formatCode>
                <c:ptCount val="8"/>
                <c:pt idx="0">
                  <c:v>16835.184731155514</c:v>
                </c:pt>
                <c:pt idx="1">
                  <c:v>16935.571289137326</c:v>
                </c:pt>
                <c:pt idx="2">
                  <c:v>152288.98647614036</c:v>
                </c:pt>
                <c:pt idx="3">
                  <c:v>4519.6643700000004</c:v>
                </c:pt>
                <c:pt idx="4">
                  <c:v>137172.01274407783</c:v>
                </c:pt>
                <c:pt idx="5">
                  <c:v>11131.77</c:v>
                </c:pt>
                <c:pt idx="6">
                  <c:v>20104.714903650813</c:v>
                </c:pt>
                <c:pt idx="7">
                  <c:v>192444.28977989155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27-44FA-BE80-539F0CEBF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437753444951996"/>
          <c:y val="3.1505566114580504E-2"/>
          <c:w val="0.33582085299955367"/>
          <c:h val="0.943363200289618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1" i="0" u="none" strike="noStrike" baseline="0">
              <a:solidFill>
                <a:srgbClr val="0033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8F8F8"/>
    </a:solidFill>
    <a:ln w="3175">
      <a:solidFill>
        <a:srgbClr val="99CC00"/>
      </a:solidFill>
      <a:prstDash val="lgDash"/>
    </a:ln>
  </c:spPr>
  <c:txPr>
    <a:bodyPr/>
    <a:lstStyle/>
    <a:p>
      <a:pPr>
        <a:defRPr sz="1000" b="0" i="0" u="none" strike="noStrike" baseline="0">
          <a:solidFill>
            <a:srgbClr val="0033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726921-E902-4773-8DE2-E712F3A0610B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D13FDD-5BEC-46FA-B712-B43AB33E1B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План действий </a:t>
            </a:r>
            <a:br>
              <a:rPr lang="ru-RU" sz="28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28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 устойчивому энергетическому развитию и климату</a:t>
            </a:r>
          </a:p>
        </p:txBody>
      </p:sp>
      <p:pic>
        <p:nvPicPr>
          <p:cNvPr id="6" name="Picture 4" descr="Результат пошуку зображень за запитом &quot;Фото енерги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731"/>
            <a:ext cx="2376264" cy="21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491880" y="4587974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Николаев – 2018</a:t>
            </a:r>
          </a:p>
        </p:txBody>
      </p:sp>
    </p:spTree>
    <p:extLst>
      <p:ext uri="{BB962C8B-B14F-4D97-AF65-F5344CB8AC3E}">
        <p14:creationId xmlns:p14="http://schemas.microsoft.com/office/powerpoint/2010/main" val="126584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06905"/>
              </p:ext>
            </p:extLst>
          </p:nvPr>
        </p:nvGraphicFramePr>
        <p:xfrm>
          <a:off x="35496" y="609330"/>
          <a:ext cx="9073008" cy="4446158"/>
        </p:xfrm>
        <a:graphic>
          <a:graphicData uri="http://schemas.openxmlformats.org/drawingml/2006/table">
            <a:tbl>
              <a:tblPr/>
              <a:tblGrid>
                <a:gridCol w="72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9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48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7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36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7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7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35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68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40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744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58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69280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Сектор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Выбросы CO2 [т] / CO2 </a:t>
                      </a:r>
                      <a:r>
                        <a:rPr lang="ru-RU" sz="650" b="1" i="0" u="none" strike="noStrike" kern="1200" dirty="0" err="1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экв</a:t>
                      </a:r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[т]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48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 err="1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Электри-чество</a:t>
                      </a:r>
                      <a:endParaRPr lang="ru-RU" sz="650" b="1" i="0" u="none" strike="noStrike" dirty="0">
                        <a:solidFill>
                          <a:srgbClr val="1817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Тепло/ холод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Полезные ископаемые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Возобновляемые источники энергии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Итог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Природный газ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Сжиженный газ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Мазут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Дизель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Бензин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Лигнит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Уголь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Другие виды ископаемого топлива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Растительное топливо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 err="1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Биотопливо</a:t>
                      </a:r>
                      <a:endParaRPr lang="ru-RU" sz="650" b="1" i="0" u="none" strike="noStrike" dirty="0">
                        <a:solidFill>
                          <a:srgbClr val="1817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Другая биомасса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Солнечная тепловая энергия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Геотермальная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ЗДАНИЯ, ОБОРУДОВАНИЕ/ОБЪЕКТЫ И ОТРАСЛИ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65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Муниципальные здания, оборудование/объекты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0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Третичные (немуниципальные) здания, оборудование/объекты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188 744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8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Жилые здания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274 943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232 198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227 520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734 660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Общественное освещение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Не-СТВ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sng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СТВ</a:t>
                      </a:r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5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(не </a:t>
                      </a:r>
                      <a:r>
                        <a:rPr lang="ru-RU" sz="65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реко-мендуется</a:t>
                      </a:r>
                      <a:r>
                        <a:rPr lang="ru-RU" sz="65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650" b="0" i="0" u="none" strike="noStrike" dirty="0">
                        <a:solidFill>
                          <a:srgbClr val="1817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Промежуточный итог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433 460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266 622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274 338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974 523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65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8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Муниципальный парк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8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Общественный транспорт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34 446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0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Частный и коммерческий транспорт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252 731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47 437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9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Промежуточный итог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259 025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74 439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339 402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0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Сельское хозяйство, лесное хозяйство, рыбное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0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6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1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отходами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247 924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сточными водами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6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Другие, неэнергетические источники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1" i="0" u="none" strike="noStrike" kern="1200" dirty="0">
                        <a:solidFill>
                          <a:srgbClr val="18171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0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ИТОГ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439 398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266 622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274 338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259 025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74 439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kern="1200" dirty="0">
                          <a:solidFill>
                            <a:srgbClr val="1817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1 561 850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5" name="Заголовок 5"/>
          <p:cNvSpPr>
            <a:spLocks noGrp="1"/>
          </p:cNvSpPr>
          <p:nvPr>
            <p:ph type="title"/>
          </p:nvPr>
        </p:nvSpPr>
        <p:spPr>
          <a:xfrm>
            <a:off x="107504" y="51470"/>
            <a:ext cx="8928992" cy="36004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Базовый кадастр выбросов</a:t>
            </a:r>
            <a:r>
              <a:rPr lang="ru-RU" sz="3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(выбросы парниковых газов)</a:t>
            </a:r>
          </a:p>
        </p:txBody>
      </p:sp>
    </p:spTree>
    <p:extLst>
      <p:ext uri="{BB962C8B-B14F-4D97-AF65-F5344CB8AC3E}">
        <p14:creationId xmlns:p14="http://schemas.microsoft.com/office/powerpoint/2010/main" val="422887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5"/>
          <p:cNvSpPr>
            <a:spLocks noGrp="1"/>
          </p:cNvSpPr>
          <p:nvPr>
            <p:ph type="title"/>
          </p:nvPr>
        </p:nvSpPr>
        <p:spPr>
          <a:xfrm>
            <a:off x="107504" y="51470"/>
            <a:ext cx="8928992" cy="36004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Базовый кадастр выбросов</a:t>
            </a:r>
            <a:r>
              <a:rPr lang="ru-RU" sz="3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(потребление энергии)</a:t>
            </a:r>
          </a:p>
        </p:txBody>
      </p:sp>
      <p:pic>
        <p:nvPicPr>
          <p:cNvPr id="1028" name="Picture 4" descr="Результат пошуку зображень за запитом &quot;багатоповерхівка миколаї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43558"/>
            <a:ext cx="3931689" cy="1754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транспорт миколаїв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66808"/>
            <a:ext cx="1944216" cy="1458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351515"/>
              </p:ext>
            </p:extLst>
          </p:nvPr>
        </p:nvGraphicFramePr>
        <p:xfrm>
          <a:off x="107504" y="1419622"/>
          <a:ext cx="442798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900356" name="Picture 4" descr="Результат пошуку зображень за запитом &quot;азс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7774"/>
            <a:ext cx="1870431" cy="12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Результат пошуку зображень за запитом &quot;котельня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31" y="3789774"/>
            <a:ext cx="1712337" cy="128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8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5"/>
          <p:cNvSpPr>
            <a:spLocks noGrp="1"/>
          </p:cNvSpPr>
          <p:nvPr>
            <p:ph type="title"/>
          </p:nvPr>
        </p:nvSpPr>
        <p:spPr>
          <a:xfrm>
            <a:off x="107504" y="51470"/>
            <a:ext cx="8928992" cy="36004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Базовый кадастр выбросов</a:t>
            </a:r>
            <a:r>
              <a:rPr lang="ru-RU" sz="3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(выбросы парниковых газов)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378249"/>
              </p:ext>
            </p:extLst>
          </p:nvPr>
        </p:nvGraphicFramePr>
        <p:xfrm>
          <a:off x="0" y="771550"/>
          <a:ext cx="442798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999271"/>
              </p:ext>
            </p:extLst>
          </p:nvPr>
        </p:nvGraphicFramePr>
        <p:xfrm>
          <a:off x="4932040" y="3022476"/>
          <a:ext cx="4213473" cy="212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4" name="Picture 10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96" y="3015836"/>
            <a:ext cx="2364736" cy="1500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зультат пошуку зображень за запитом &quot;сміттєзвалище викид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71550"/>
            <a:ext cx="3600400" cy="2057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езультат пошуку зображень за запитом &quot;сміттєзвалище викиди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" y="3723878"/>
            <a:ext cx="2276684" cy="1280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9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496" y="17388"/>
            <a:ext cx="9073008" cy="538138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>
                <a:effectLst>
                  <a:reflection blurRad="6350" endPos="0" dir="5400000" sy="-100000" algn="bl" rotWithShape="0"/>
                </a:effectLst>
              </a:rPr>
              <a:t>Мероприятия снижению уровня выбросов СО</a:t>
            </a:r>
            <a:r>
              <a:rPr lang="ru-RU" sz="1400" dirty="0">
                <a:effectLst>
                  <a:reflection blurRad="6350" endPos="0" dir="5400000" sy="-100000" algn="bl" rotWithShape="0"/>
                </a:effectLst>
              </a:rPr>
              <a:t>2</a:t>
            </a:r>
            <a:endParaRPr lang="ru-RU" sz="3000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7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115800"/>
              </p:ext>
            </p:extLst>
          </p:nvPr>
        </p:nvGraphicFramePr>
        <p:xfrm>
          <a:off x="0" y="699542"/>
          <a:ext cx="442798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Текст 1"/>
          <p:cNvSpPr>
            <a:spLocks noGrp="1"/>
          </p:cNvSpPr>
          <p:nvPr>
            <p:ph type="body" idx="1"/>
          </p:nvPr>
        </p:nvSpPr>
        <p:spPr>
          <a:xfrm>
            <a:off x="611560" y="3507854"/>
            <a:ext cx="3168352" cy="432048"/>
          </a:xfrm>
          <a:solidFill>
            <a:schemeClr val="bg1"/>
          </a:soli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flatTx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</a:rPr>
              <a:t>Распределение снижения уровня выбросов парниковых газов по секторам</a:t>
            </a:r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2051720" y="3075806"/>
            <a:ext cx="288032" cy="432048"/>
          </a:xfrm>
          <a:prstGeom prst="rightArrow">
            <a:avLst>
              <a:gd name="adj1" fmla="val 50000"/>
              <a:gd name="adj2" fmla="val 5220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"/>
          <p:cNvSpPr>
            <a:spLocks noGrp="1"/>
          </p:cNvSpPr>
          <p:nvPr>
            <p:ph type="body" idx="1"/>
          </p:nvPr>
        </p:nvSpPr>
        <p:spPr>
          <a:xfrm>
            <a:off x="4463988" y="2715766"/>
            <a:ext cx="4536504" cy="2196244"/>
          </a:xfrm>
          <a:solidFill>
            <a:schemeClr val="bg1"/>
          </a:soli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flatTx/>
          </a:bodyPr>
          <a:lstStyle/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</a:rPr>
              <a:t>Ожидаемое снижение уровня выбросов парниковых газов к 2030 году – </a:t>
            </a:r>
            <a:r>
              <a:rPr lang="ru-RU" sz="18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35,3%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000" b="1" dirty="0">
                <a:solidFill>
                  <a:schemeClr val="tx1"/>
                </a:solidFill>
              </a:rPr>
              <a:t>(или 551 432 тонны)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</a:rPr>
              <a:t>Ожидаемое снижение уровня энергопотребления к 2030 году –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r>
              <a:rPr lang="ru-RU" sz="1000" b="1" dirty="0">
                <a:solidFill>
                  <a:schemeClr val="tx1"/>
                </a:solidFill>
              </a:rPr>
              <a:t> (или 1 270 046 </a:t>
            </a:r>
            <a:r>
              <a:rPr lang="ru-RU" sz="1000" b="1" dirty="0" err="1">
                <a:solidFill>
                  <a:schemeClr val="tx1"/>
                </a:solidFill>
              </a:rPr>
              <a:t>МВт.ч</a:t>
            </a:r>
            <a:r>
              <a:rPr lang="ru-RU" sz="1000" b="1" dirty="0">
                <a:solidFill>
                  <a:schemeClr val="tx1"/>
                </a:solidFill>
              </a:rPr>
              <a:t>)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</a:rPr>
              <a:t>Ожидаемая выработка энергии из возобновляемых источников к 2030 году –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0,5%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000" b="1" dirty="0">
                <a:solidFill>
                  <a:schemeClr val="tx1"/>
                </a:solidFill>
              </a:rPr>
              <a:t>(или 20 000 </a:t>
            </a:r>
            <a:r>
              <a:rPr lang="ru-RU" sz="1000" b="1" dirty="0" err="1">
                <a:solidFill>
                  <a:schemeClr val="tx1"/>
                </a:solidFill>
              </a:rPr>
              <a:t>МВт.ч</a:t>
            </a:r>
            <a:r>
              <a:rPr lang="ru-RU" sz="1000" b="1" dirty="0">
                <a:solidFill>
                  <a:schemeClr val="tx1"/>
                </a:solidFill>
              </a:rPr>
              <a:t>)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</a:rPr>
              <a:t>Потребление энергии в 2013 году – </a:t>
            </a: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4 227 762 </a:t>
            </a:r>
            <a:r>
              <a:rPr lang="ru-RU" sz="1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МВт.ч</a:t>
            </a:r>
            <a:endParaRPr lang="ru-RU" sz="1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</a:rPr>
              <a:t>Выбросы парниковых газов в 2013 году – </a:t>
            </a: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1 561 850 тонн</a:t>
            </a:r>
          </a:p>
        </p:txBody>
      </p:sp>
      <p:pic>
        <p:nvPicPr>
          <p:cNvPr id="12900355" name="Picture 3" descr="Результат пошуку зображень за запитом &quot;замена теплосете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7534"/>
            <a:ext cx="2232248" cy="1478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0359" name="Picture 7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6020"/>
            <a:ext cx="1944216" cy="1375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7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121" y="91354"/>
            <a:ext cx="3203848" cy="13551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000" dirty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+mn-lt"/>
              </a:rPr>
              <a:t>Адаптация к изменениям климата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1556968"/>
            <a:ext cx="237626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rgbClr val="00B050"/>
                </a:solidFill>
              </a:rPr>
              <a:t>Экстремальная жара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rgbClr val="00B050"/>
                </a:solidFill>
              </a:rPr>
              <a:t>Экстремальный холод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rgbClr val="00B050"/>
                </a:solidFill>
              </a:rPr>
              <a:t>Экстремальные осадки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rgbClr val="00B050"/>
                </a:solidFill>
              </a:rPr>
              <a:t>Наводнения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rgbClr val="00B050"/>
                </a:solidFill>
              </a:rPr>
              <a:t>Повышение уровня моря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rgbClr val="00B050"/>
                </a:solidFill>
              </a:rPr>
              <a:t>Засухи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rgbClr val="00B050"/>
                </a:solidFill>
              </a:rPr>
              <a:t>Бури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rgbClr val="00B050"/>
                </a:solidFill>
              </a:rPr>
              <a:t>Оползни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rgbClr val="00B050"/>
                </a:solidFill>
              </a:rPr>
              <a:t>Лесные пожары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24" y="45661"/>
            <a:ext cx="5839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ПДУЭРК детально рассмотрены следующие сферы, которые влияют на изменения климата или являются его последствиями: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00B050"/>
                </a:solidFill>
              </a:rPr>
              <a:t>Обращения с отходами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00B050"/>
                </a:solidFill>
              </a:rPr>
              <a:t>Зеленые насаждения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00B050"/>
                </a:solidFill>
              </a:rPr>
              <a:t>Уязвимость к подтоплениям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00B050"/>
                </a:solidFill>
              </a:rPr>
              <a:t>Качество воды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00B050"/>
                </a:solidFill>
              </a:rPr>
              <a:t>И др.</a:t>
            </a:r>
            <a:endParaRPr lang="ru-RU" sz="1400" dirty="0"/>
          </a:p>
        </p:txBody>
      </p:sp>
      <p:pic>
        <p:nvPicPr>
          <p:cNvPr id="1028" name="Picture 4" descr="Результат пошуку зображень за запитом &quot;пустел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12674"/>
            <a:ext cx="2074292" cy="13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урага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51870"/>
            <a:ext cx="943845" cy="12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ьтат пошуку зображень за запитом &quot;лісові пожежі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94" y="3886633"/>
            <a:ext cx="1728192" cy="12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зультат пошуку зображень за запитом &quot;зелені насадже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" y="3298940"/>
            <a:ext cx="1944216" cy="130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езультат пошуку зображень за запитом &quot;питна вод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51491"/>
            <a:ext cx="1878583" cy="11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5692" y="1419622"/>
            <a:ext cx="4424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 рассмотрены мероприятия для смягчения климатических рисков. В том числе насаждение зеленых зон, укрепление берегов, системы оповещения, кондиционирование воздуха и др.</a:t>
            </a:r>
          </a:p>
        </p:txBody>
      </p:sp>
      <p:pic>
        <p:nvPicPr>
          <p:cNvPr id="17" name="Picture 4" descr="Результат пошуку зображень за запитом &quot;пустел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30" y="2112674"/>
            <a:ext cx="2074292" cy="1351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Результат пошуку зображень за запитом &quot;урага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58" y="3651870"/>
            <a:ext cx="943845" cy="1259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Результат пошуку зображень за запитом &quot;лісові пожежі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52" y="3886633"/>
            <a:ext cx="1728192" cy="1256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Результат пошуку зображень за запитом &quot;підтоплення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96" y="3975724"/>
            <a:ext cx="1584176" cy="886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Результат пошуку зображень за запитом &quot;питна вод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86" y="3951491"/>
            <a:ext cx="1878583" cy="112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Результат пошуку зображень за запитом &quot;сортування сміття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12" y="2427734"/>
            <a:ext cx="1997496" cy="1331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63838"/>
            <a:ext cx="4104456" cy="936104"/>
          </a:xfrm>
        </p:spPr>
        <p:txBody>
          <a:bodyPr>
            <a:normAutofit/>
          </a:bodyPr>
          <a:lstStyle/>
          <a:p>
            <a:r>
              <a:rPr lang="ru-RU" sz="1200" b="1" dirty="0" err="1">
                <a:solidFill>
                  <a:schemeClr val="tx1"/>
                </a:solidFill>
              </a:rPr>
              <a:t>Слободяник</a:t>
            </a:r>
            <a:r>
              <a:rPr lang="ru-RU" sz="1200" b="1" dirty="0">
                <a:solidFill>
                  <a:schemeClr val="tx1"/>
                </a:solidFill>
              </a:rPr>
              <a:t> Андрей Петрович.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Заместитель директора департамента энергетики, энергосбережения и внедрения инновационных технологий Николаевского городского совета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55526"/>
            <a:ext cx="7669404" cy="1344875"/>
          </a:xfrm>
        </p:spPr>
        <p:txBody>
          <a:bodyPr/>
          <a:lstStyle/>
          <a:p>
            <a:pPr marL="182880" indent="0">
              <a:buNone/>
            </a:pPr>
            <a:r>
              <a:rPr lang="ru-RU" dirty="0">
                <a:solidFill>
                  <a:srgbClr val="00B050"/>
                </a:solidFill>
              </a:rPr>
              <a:t>Спасибо за внимание</a:t>
            </a:r>
          </a:p>
        </p:txBody>
      </p:sp>
      <p:pic>
        <p:nvPicPr>
          <p:cNvPr id="2050" name="Picture 2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95686"/>
            <a:ext cx="2664296" cy="25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5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411510"/>
            <a:ext cx="4464496" cy="33123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 6 апреля 2017 года принято решение Николаевского городского совета №17/10 о присоединении к Европейской инициативе « Соглашение мэров »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19 июня 2017 года в городе Славутич состоялось подписание документа о присоединении Николаева к инициативе   « Соглашение мэров »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29 июня 2017 года создана рабочая группа по разработке ПДУЭРК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26 января 2018 года презентация ПДУЭРК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3723878"/>
            <a:ext cx="4464496" cy="85725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effectLst>
                  <a:reflection blurRad="6350" endPos="0" dir="5400000" sy="-100000" algn="bl" rotWithShape="0"/>
                </a:effectLst>
              </a:rPr>
              <a:t>Соглашение</a:t>
            </a:r>
            <a:r>
              <a:rPr lang="ru-RU" sz="3600" dirty="0"/>
              <a:t> </a:t>
            </a:r>
            <a:r>
              <a:rPr lang="ru-RU" sz="3600" dirty="0">
                <a:effectLst>
                  <a:reflection blurRad="6350" endPos="0" dir="5400000" sy="-100000" algn="bl" rotWithShape="0"/>
                </a:effectLst>
              </a:rPr>
              <a:t>мэров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843558"/>
            <a:ext cx="468052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0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95486"/>
            <a:ext cx="4464496" cy="4752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Добровольное соглашение ориентированное на снижение выбросов СО2 на 30% к 2030 году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173 подписанта в Украине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Разработка энергетической стратегии города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Снижение энергопотребления и нагрузки на бюджет города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Возможность привлечения инвестиций и создания новых рабочих мест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Улучшение экологической ситуации в городе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Повышение уровня технического потенциала и улучшение зданий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Повышение качества жизни людей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3723878"/>
            <a:ext cx="4464496" cy="85725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effectLst>
                  <a:reflection blurRad="6350" endPos="0" dir="5400000" sy="-100000" algn="bl" rotWithShape="0"/>
                </a:effectLst>
              </a:rPr>
              <a:t>Соглашение</a:t>
            </a:r>
            <a:r>
              <a:rPr lang="ru-RU" sz="3600" dirty="0"/>
              <a:t> </a:t>
            </a:r>
            <a:r>
              <a:rPr lang="ru-RU" sz="3600" dirty="0">
                <a:effectLst>
                  <a:reflection blurRad="6350" endPos="0" dir="5400000" sy="-100000" algn="bl" rotWithShape="0"/>
                </a:effectLst>
              </a:rPr>
              <a:t>мэров</a:t>
            </a:r>
          </a:p>
        </p:txBody>
      </p:sp>
      <p:pic>
        <p:nvPicPr>
          <p:cNvPr id="1028" name="Picture 4" descr="Результат пошуку зображень за запитом &quot;соглашение мэров фото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 b="139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8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Результат пошуку зображень за запитом &quot;фото альтернативная энергети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0"/>
            <a:ext cx="7992888" cy="113412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solidFill>
                  <a:srgbClr val="C00000"/>
                </a:solidFill>
                <a:effectLst/>
              </a:rPr>
              <a:t>План действий по устойчивому энергетическому развитию и климату </a:t>
            </a:r>
            <a:br>
              <a:rPr lang="ru-RU" sz="2400" dirty="0">
                <a:effectLst/>
              </a:rPr>
            </a:br>
            <a:br>
              <a:rPr lang="ru-RU" sz="2400" dirty="0">
                <a:effectLst/>
              </a:rPr>
            </a:b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1059582"/>
            <a:ext cx="6400800" cy="260604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 Оценка текущей ситуации – базовый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кадастр выбросов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 Оценка рисков  и уязвимости  в части адаптации  к    изменениям климата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 Цели и задачи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 Планируемые меры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 Сроки  реализации  планируемых мер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 Распределение обязанностей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 Ожидаемые результаты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62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23478"/>
            <a:ext cx="4392489" cy="4896544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800" dirty="0"/>
              <a:t>Создание рабочей группы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800" dirty="0"/>
              <a:t>Сбор необходимой информации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800" dirty="0"/>
              <a:t>Анализ данных , разработка БКВ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800" dirty="0"/>
              <a:t>Определение базового года, разработка структуры ПДУЭРК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800" dirty="0"/>
              <a:t>Разработка плана мероприятий по снижению выбросов СО</a:t>
            </a:r>
            <a:r>
              <a:rPr lang="ru-RU" sz="1200" dirty="0"/>
              <a:t>2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800" dirty="0"/>
              <a:t>Обсуждение на постоянных депутатских  комиссиях НГС, внесение дополнений и изменений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Trebuchet MS" pitchFamily="34" charset="0"/>
              <a:buChar char="…"/>
            </a:pPr>
            <a:r>
              <a:rPr lang="ru-RU" sz="1800" dirty="0"/>
              <a:t>Принятие ПДУЭРК на сессии Николаевского Городского совета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Trebuchet MS" pitchFamily="34" charset="0"/>
              <a:buChar char="…"/>
            </a:pPr>
            <a:r>
              <a:rPr lang="ru-RU" sz="1800" dirty="0"/>
              <a:t>Представление утверждённого плана на рассмотрение Еврокомиссии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3435846"/>
            <a:ext cx="446449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>
                  <a:reflection blurRad="6350" endPos="0" dir="5400000" sy="-100000" algn="bl" rotWithShape="0"/>
                </a:effectLst>
              </a:rPr>
              <a:t>План написания ПДУЭРК г. Николаев</a:t>
            </a:r>
          </a:p>
        </p:txBody>
      </p:sp>
      <p:pic>
        <p:nvPicPr>
          <p:cNvPr id="2050" name="Picture 2" descr="Результат пошуку зображень за запитом &quot;соглашение мэров фото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 b="23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9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Результат пошуку зображень за запитом &quot;фото выбросов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b="3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411510"/>
            <a:ext cx="4752528" cy="282298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основные источники выбросов парниковых газов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объём выбросов СО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парниковых газов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инструмент для определения эффективных мероприятий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видеть свои результаты!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651870"/>
            <a:ext cx="7805172" cy="85725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effectLst>
                  <a:reflection blurRad="6350" endPos="0" dir="5400000" sy="-100000" algn="bl" rotWithShape="0"/>
                </a:effectLst>
              </a:rPr>
              <a:t>Базовый кадастр выбросов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478"/>
            <a:ext cx="1080120" cy="7048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6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059582"/>
            <a:ext cx="5184576" cy="3456384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Для Николаева был выбран базовым годом – </a:t>
            </a:r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2013 год.</a:t>
            </a:r>
          </a:p>
          <a:p>
            <a:pPr marL="0" indent="0">
              <a:buNone/>
            </a:pPr>
            <a:endParaRPr lang="ru-RU" sz="14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 выборе года во внимание принимались: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динамика потребления энергоносителей в городе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c 2010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по 2016 года 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социально-экономические показатели;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инфраструктурные показатели;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демографические показатели;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климатические показатели;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наличие достоверных данных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23478"/>
            <a:ext cx="6383538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>Базовый год</a:t>
            </a:r>
          </a:p>
        </p:txBody>
      </p:sp>
      <p:pic>
        <p:nvPicPr>
          <p:cNvPr id="3076" name="Picture 4" descr="Результат пошуку зображень за запитом &quot;фото ветряков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b="4633"/>
          <a:stretch>
            <a:fillRect/>
          </a:stretch>
        </p:blipFill>
        <p:spPr bwMode="auto">
          <a:xfrm>
            <a:off x="5004048" y="1491630"/>
            <a:ext cx="41148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699542"/>
            <a:ext cx="3816424" cy="335806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Всего, согласно Соглашению Мэров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496" y="1059582"/>
            <a:ext cx="4536504" cy="33843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Муниципальные здания, оборудование/объекты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Третичные здания, оборудование/объекты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Жилые здания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Общественное освещение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B0F0"/>
                </a:solidFill>
                <a:cs typeface="Times New Roman" panose="02020603050405020304" pitchFamily="18" charset="0"/>
              </a:rPr>
              <a:t>Промышленность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/>
              <a:t>Муниципальный автопарк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/>
              <a:t>Общественный транспорт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/>
              <a:t>Частный и коммерческий транспорт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B0F0"/>
                </a:solidFill>
              </a:rPr>
              <a:t>Сельское хозяйство, лесное хозяйство,	   рыбное хозяйство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/>
              <a:t>Управление отходами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B0F0"/>
                </a:solidFill>
              </a:rPr>
              <a:t>Управление сточными водами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25170" y="51470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Сектора ПДУЭРК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5998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/>
              <a:t>ПДУЭРК должен включать как минимум:</a:t>
            </a:r>
          </a:p>
          <a:p>
            <a:pPr marL="285750" indent="-285750">
              <a:buFontTx/>
              <a:buChar char="-"/>
            </a:pPr>
            <a:r>
              <a:rPr lang="ru-RU" sz="1100" b="1" dirty="0"/>
              <a:t>БКВ </a:t>
            </a:r>
            <a:r>
              <a:rPr lang="ru-RU" sz="1100" dirty="0"/>
              <a:t> трёх обязательных секторов 		- БКВ  двух рекомендованных секторов 		- </a:t>
            </a:r>
            <a:r>
              <a:rPr lang="ru-RU" sz="1100" b="1" dirty="0"/>
              <a:t>План мероприятий</a:t>
            </a:r>
            <a:endParaRPr lang="ru-RU" sz="1100" dirty="0"/>
          </a:p>
        </p:txBody>
      </p:sp>
      <p:sp>
        <p:nvSpPr>
          <p:cNvPr id="15" name="Текст 1"/>
          <p:cNvSpPr>
            <a:spLocks noGrp="1"/>
          </p:cNvSpPr>
          <p:nvPr>
            <p:ph type="body" idx="1"/>
          </p:nvPr>
        </p:nvSpPr>
        <p:spPr>
          <a:xfrm>
            <a:off x="4572000" y="699542"/>
            <a:ext cx="3816424" cy="335806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Включено в ПДУЭРК</a:t>
            </a:r>
          </a:p>
        </p:txBody>
      </p:sp>
      <p:sp>
        <p:nvSpPr>
          <p:cNvPr id="16" name="Объект 2"/>
          <p:cNvSpPr>
            <a:spLocks noGrp="1"/>
          </p:cNvSpPr>
          <p:nvPr>
            <p:ph sz="half" idx="2"/>
          </p:nvPr>
        </p:nvSpPr>
        <p:spPr>
          <a:xfrm>
            <a:off x="4572000" y="1059582"/>
            <a:ext cx="4176464" cy="352839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300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marL="45720" indent="0">
              <a:spcAft>
                <a:spcPts val="0"/>
              </a:spcAft>
              <a:buNone/>
            </a:pPr>
            <a:endParaRPr lang="ru-RU" sz="1300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300" dirty="0">
                <a:solidFill>
                  <a:srgbClr val="00B0F0"/>
                </a:solidFill>
                <a:cs typeface="Times New Roman" panose="02020603050405020304" pitchFamily="18" charset="0"/>
              </a:rPr>
              <a:t>Не включалась вследствие значительных объемов выбросов и сложности для города влияния на нее</a:t>
            </a:r>
          </a:p>
          <a:p>
            <a:pPr marL="45720" indent="0">
              <a:spcAft>
                <a:spcPts val="900"/>
              </a:spcAft>
              <a:buNone/>
            </a:pPr>
            <a:endParaRPr lang="ru-RU" sz="1300" dirty="0">
              <a:solidFill>
                <a:srgbClr val="00B0F0"/>
              </a:solidFill>
            </a:endParaRPr>
          </a:p>
          <a:p>
            <a:pPr marL="45720" indent="0">
              <a:spcAft>
                <a:spcPts val="1200"/>
              </a:spcAft>
              <a:buNone/>
            </a:pPr>
            <a:endParaRPr lang="ru-RU" sz="13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ru-RU" sz="1300" dirty="0">
                <a:solidFill>
                  <a:srgbClr val="00B0F0"/>
                </a:solidFill>
              </a:rPr>
              <a:t>В городе отсутствуют как таковые</a:t>
            </a:r>
          </a:p>
          <a:p>
            <a:pPr marL="45720" indent="0">
              <a:spcAft>
                <a:spcPts val="600"/>
              </a:spcAft>
              <a:buNone/>
            </a:pPr>
            <a:endParaRPr lang="ru-RU" sz="13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ru-RU" sz="1300" dirty="0">
                <a:solidFill>
                  <a:srgbClr val="00B0F0"/>
                </a:solidFill>
              </a:rPr>
              <a:t>На данный момент данное направление требует больше наработок и стратегии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3851919" y="2211710"/>
            <a:ext cx="576065" cy="21602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3851919" y="3435845"/>
            <a:ext cx="576065" cy="21602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3851921" y="4083917"/>
            <a:ext cx="576065" cy="21602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0" name="Текст 1"/>
          <p:cNvSpPr>
            <a:spLocks noGrp="1"/>
          </p:cNvSpPr>
          <p:nvPr>
            <p:ph type="body" idx="1"/>
          </p:nvPr>
        </p:nvSpPr>
        <p:spPr>
          <a:xfrm>
            <a:off x="5148064" y="915566"/>
            <a:ext cx="3456384" cy="115212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B050"/>
                </a:solidFill>
              </a:rPr>
              <a:t>* Всего 8 из 11 секторов (то есть значительное большинство) включено в БКВ. В том числе и все обязательные.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200" u="sng" dirty="0">
                <a:solidFill>
                  <a:srgbClr val="00B050"/>
                </a:solidFill>
              </a:rPr>
              <a:t>Требования Соглашения Мэров соблюдаются</a:t>
            </a:r>
            <a:r>
              <a:rPr lang="ru-RU" sz="1000" u="sng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24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47128"/>
              </p:ext>
            </p:extLst>
          </p:nvPr>
        </p:nvGraphicFramePr>
        <p:xfrm>
          <a:off x="35496" y="987574"/>
          <a:ext cx="9073009" cy="3966470"/>
        </p:xfrm>
        <a:graphic>
          <a:graphicData uri="http://schemas.openxmlformats.org/drawingml/2006/table">
            <a:tbl>
              <a:tblPr/>
              <a:tblGrid>
                <a:gridCol w="72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9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48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7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36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7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7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35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68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40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744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58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69280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Сектор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КОНЕЧНОЕ ПОТРЕБЛЕНИЕ ЭНЕРГИИ [</a:t>
                      </a:r>
                      <a:r>
                        <a:rPr lang="ru-RU" sz="650" b="1" i="0" u="none" strike="noStrike" dirty="0" err="1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МВтч</a:t>
                      </a:r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48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 err="1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Электри-чество</a:t>
                      </a:r>
                      <a:endParaRPr lang="ru-RU" sz="650" b="1" i="0" u="none" strike="noStrike" dirty="0">
                        <a:solidFill>
                          <a:srgbClr val="1817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Тепло/ холод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Полезные ископаемые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Возобновляемые источники энергии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Итог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2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Природный газ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Сжиженный газ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Мазут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Дизель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Бензин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Лигнит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Уголь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Другие виды ископаемого топлива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Растительное топливо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 err="1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Биотопливо</a:t>
                      </a:r>
                      <a:endParaRPr lang="ru-RU" sz="650" b="1" i="0" u="none" strike="noStrike" dirty="0">
                        <a:solidFill>
                          <a:srgbClr val="1817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Другая биомасса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Солнечная тепловая энергия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Геотермальная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ЗДАНИЯ, ОБОРУДОВАНИЕ/ОБЪЕКТЫ И ОТРАСЛИ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65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Муниципальные здания, оборудование/объекты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20 689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86 151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36 028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143 157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Третичные (немуниципальные) здания, оборудование/объекты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209 884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35 520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195 747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441 150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8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Жилые здания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414 695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820 683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1 126 336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2 361 714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Общественное освещение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8 517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8 517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Не-СТВ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sng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СТВ</a:t>
                      </a:r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65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(не </a:t>
                      </a:r>
                      <a:r>
                        <a:rPr lang="ru-RU" sz="65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реко-мендуется</a:t>
                      </a:r>
                      <a:r>
                        <a:rPr lang="ru-RU" sz="65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650" b="0" i="0" u="none" strike="noStrike" dirty="0">
                        <a:solidFill>
                          <a:srgbClr val="1817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Промежуточный итог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653 785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942 354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1 358 110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2 954 539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65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8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Муниципальный парк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15 042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3 027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18 069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8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Общественный транспорт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8 956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8 443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104 983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122 382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0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Частный и коммерческий транспорт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943 026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189 747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1 132 773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0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Промежуточный итог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8 956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966 510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297 757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1 273 224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0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0" i="0" u="dbl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Сельское хозяйство, лесное хозяйство, рыбное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0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ИТОГ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662 741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942 354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1 358 110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966 510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297 757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1" i="0" u="none" strike="noStrike" dirty="0">
                          <a:solidFill>
                            <a:srgbClr val="181716"/>
                          </a:solidFill>
                          <a:effectLst/>
                          <a:latin typeface="+mn-lt"/>
                        </a:rPr>
                        <a:t>4 227 762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5" name="Заголовок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856984" cy="50405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Базовый кадастр выбросов</a:t>
            </a:r>
            <a:r>
              <a:rPr lang="ru-RU" sz="3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(потребление энергии</a:t>
            </a:r>
            <a:r>
              <a:rPr lang="ru-RU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80730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1190</Words>
  <Application>Microsoft Office PowerPoint</Application>
  <PresentationFormat>Экран (16:9)</PresentationFormat>
  <Paragraphs>625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Georgia</vt:lpstr>
      <vt:lpstr>Times New Roman</vt:lpstr>
      <vt:lpstr>Trebuchet MS</vt:lpstr>
      <vt:lpstr>Wingdings</vt:lpstr>
      <vt:lpstr>Воздушный поток</vt:lpstr>
      <vt:lpstr>План действий  по устойчивому энергетическому развитию и климату</vt:lpstr>
      <vt:lpstr>Соглашение мэров</vt:lpstr>
      <vt:lpstr>Соглашение мэров</vt:lpstr>
      <vt:lpstr>План действий по устойчивому энергетическому развитию и климату    </vt:lpstr>
      <vt:lpstr>План написания ПДУЭРК г. Николаев</vt:lpstr>
      <vt:lpstr>Базовый кадастр выбросов</vt:lpstr>
      <vt:lpstr>Базовый год</vt:lpstr>
      <vt:lpstr>Сектора ПДУЭРК </vt:lpstr>
      <vt:lpstr>Базовый кадастр выбросов (потребление энергии)</vt:lpstr>
      <vt:lpstr>Базовый кадастр выбросов (выбросы парниковых газов)</vt:lpstr>
      <vt:lpstr>Базовый кадастр выбросов (потребление энергии)</vt:lpstr>
      <vt:lpstr>Базовый кадастр выбросов (выбросы парниковых газов)</vt:lpstr>
      <vt:lpstr>Мероприятия снижению уровня выбросов СО2</vt:lpstr>
      <vt:lpstr>Адаптация к изменениям климата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ПДСЕРК</dc:title>
  <dc:creator>Андрей</dc:creator>
  <cp:lastModifiedBy>Департамент Энерго</cp:lastModifiedBy>
  <cp:revision>117</cp:revision>
  <dcterms:created xsi:type="dcterms:W3CDTF">2017-05-30T19:10:02Z</dcterms:created>
  <dcterms:modified xsi:type="dcterms:W3CDTF">2018-01-29T09:19:44Z</dcterms:modified>
</cp:coreProperties>
</file>